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handoutMasterIdLst>
    <p:handoutMasterId r:id="rId21"/>
  </p:handoutMasterIdLst>
  <p:sldIdLst>
    <p:sldId id="565" r:id="rId2"/>
    <p:sldId id="568" r:id="rId3"/>
    <p:sldId id="569" r:id="rId4"/>
    <p:sldId id="570" r:id="rId5"/>
    <p:sldId id="571" r:id="rId6"/>
    <p:sldId id="572" r:id="rId7"/>
    <p:sldId id="573" r:id="rId8"/>
    <p:sldId id="574" r:id="rId9"/>
    <p:sldId id="579" r:id="rId10"/>
    <p:sldId id="580" r:id="rId11"/>
    <p:sldId id="566" r:id="rId12"/>
    <p:sldId id="575" r:id="rId13"/>
    <p:sldId id="577" r:id="rId14"/>
    <p:sldId id="576" r:id="rId15"/>
    <p:sldId id="578" r:id="rId16"/>
    <p:sldId id="581" r:id="rId17"/>
    <p:sldId id="582" r:id="rId18"/>
    <p:sldId id="1170" r:id="rId19"/>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21" d="100"/>
          <a:sy n="121" d="100"/>
        </p:scale>
        <p:origin x="19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2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NEWTON-RAPHSON METHODOLOGY FOR MODFLOW</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 Under-Relaxation</a:t>
            </a:r>
          </a:p>
        </p:txBody>
      </p:sp>
      <p:pic>
        <p:nvPicPr>
          <p:cNvPr id="5" name="Picture 4"/>
          <p:cNvPicPr>
            <a:picLocks noChangeAspect="1"/>
          </p:cNvPicPr>
          <p:nvPr/>
        </p:nvPicPr>
        <p:blipFill>
          <a:blip r:embed="rId2"/>
          <a:stretch>
            <a:fillRect/>
          </a:stretch>
        </p:blipFill>
        <p:spPr>
          <a:xfrm>
            <a:off x="533400" y="2757369"/>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1524000"/>
            <a:ext cx="5664200" cy="596900"/>
          </a:xfrm>
          <a:prstGeom prst="rect">
            <a:avLst/>
          </a:prstGeom>
        </p:spPr>
      </p:pic>
    </p:spTree>
    <p:extLst>
      <p:ext uri="{BB962C8B-B14F-4D97-AF65-F5344CB8AC3E}">
        <p14:creationId xmlns:p14="http://schemas.microsoft.com/office/powerpoint/2010/main" val="144314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 </a:t>
            </a:r>
            <a:r>
              <a:rPr lang="en-US" dirty="0" err="1"/>
              <a:t>Raphson</a:t>
            </a:r>
            <a:endParaRPr lang="en-US" dirty="0"/>
          </a:p>
        </p:txBody>
      </p:sp>
      <p:sp>
        <p:nvSpPr>
          <p:cNvPr id="3" name="Content Placeholder 2"/>
          <p:cNvSpPr>
            <a:spLocks noGrp="1"/>
          </p:cNvSpPr>
          <p:nvPr>
            <p:ph idx="1"/>
          </p:nvPr>
        </p:nvSpPr>
        <p:spPr>
          <a:xfrm>
            <a:off x="381000" y="1371600"/>
            <a:ext cx="8305800" cy="4495800"/>
          </a:xfrm>
        </p:spPr>
        <p:txBody>
          <a:bodyPr/>
          <a:lstStyle/>
          <a:p>
            <a:pPr marL="0" indent="0">
              <a:buFont typeface="Wingdings" charset="0"/>
              <a:buNone/>
              <a:defRPr/>
            </a:pPr>
            <a:r>
              <a:rPr lang="en-US" dirty="0"/>
              <a:t>Once Newton-</a:t>
            </a:r>
            <a:r>
              <a:rPr lang="en-US" dirty="0" err="1"/>
              <a:t>Raphson</a:t>
            </a:r>
            <a:r>
              <a:rPr lang="en-US" dirty="0"/>
              <a:t> is enabled in the name file Newton-</a:t>
            </a:r>
            <a:r>
              <a:rPr lang="en-US" dirty="0" err="1"/>
              <a:t>Raphson</a:t>
            </a:r>
            <a:r>
              <a:rPr lang="en-US" dirty="0"/>
              <a:t> is also used for GWF terms formulated by</a:t>
            </a:r>
          </a:p>
          <a:p>
            <a:pPr marL="696913">
              <a:defRPr/>
            </a:pPr>
            <a:r>
              <a:rPr lang="en-US" sz="2600" dirty="0"/>
              <a:t>Storage Package</a:t>
            </a:r>
          </a:p>
          <a:p>
            <a:pPr marL="696913">
              <a:defRPr/>
            </a:pPr>
            <a:r>
              <a:rPr lang="en-US" sz="2600" dirty="0"/>
              <a:t>Well Package (auto flow reduce)</a:t>
            </a:r>
          </a:p>
          <a:p>
            <a:pPr marL="696913">
              <a:defRPr/>
            </a:pPr>
            <a:r>
              <a:rPr lang="en-US" sz="2600" dirty="0"/>
              <a:t>Lake Package*</a:t>
            </a:r>
          </a:p>
          <a:p>
            <a:pPr marL="696913">
              <a:defRPr/>
            </a:pPr>
            <a:r>
              <a:rPr lang="en-US" sz="2600" dirty="0"/>
              <a:t>Multi-aquifer Well Package</a:t>
            </a:r>
          </a:p>
          <a:p>
            <a:pPr marL="696913">
              <a:defRPr/>
            </a:pPr>
            <a:r>
              <a:rPr lang="en-US" sz="2600" dirty="0" err="1"/>
              <a:t>Streamflow</a:t>
            </a:r>
            <a:r>
              <a:rPr lang="en-US" sz="2600" dirty="0"/>
              <a:t> Routing Package*</a:t>
            </a:r>
          </a:p>
          <a:p>
            <a:pPr marL="696913">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cs typeface="+mj-cs"/>
              </a:rPr>
              <a:t>Iterative Model Solution (IMS6) Package</a:t>
            </a:r>
          </a:p>
        </p:txBody>
      </p:sp>
      <p:sp>
        <p:nvSpPr>
          <p:cNvPr id="3" name="Content Placeholder 2"/>
          <p:cNvSpPr>
            <a:spLocks noGrp="1"/>
          </p:cNvSpPr>
          <p:nvPr>
            <p:ph idx="1"/>
          </p:nvPr>
        </p:nvSpPr>
        <p:spPr/>
        <p:txBody>
          <a:bodyPr/>
          <a:lstStyle/>
          <a:p>
            <a:pPr marL="0" indent="0">
              <a:buNone/>
              <a:defRPr/>
            </a:pPr>
            <a:r>
              <a:rPr lang="en-US" dirty="0">
                <a:cs typeface="+mn-cs"/>
              </a:rPr>
              <a:t>Nonlinear methods</a:t>
            </a:r>
          </a:p>
          <a:p>
            <a:pPr>
              <a:defRPr/>
            </a:pPr>
            <a:r>
              <a:rPr lang="en-US" dirty="0">
                <a:cs typeface="+mn-cs"/>
              </a:rPr>
              <a:t>Backtracking</a:t>
            </a:r>
          </a:p>
          <a:p>
            <a:pPr>
              <a:defRPr/>
            </a:pPr>
            <a:r>
              <a:rPr lang="en-US" dirty="0">
                <a:cs typeface="+mn-cs"/>
              </a:rPr>
              <a:t>Under-relaxation Methods</a:t>
            </a:r>
          </a:p>
          <a:p>
            <a:pPr lvl="1">
              <a:defRPr/>
            </a:pPr>
            <a:r>
              <a:rPr lang="en-US" dirty="0"/>
              <a:t>Simple (like PCG under-relaxation)</a:t>
            </a:r>
          </a:p>
          <a:p>
            <a:pPr lvl="1">
              <a:defRPr/>
            </a:pPr>
            <a:r>
              <a:rPr lang="en-US" dirty="0"/>
              <a:t>Cooley</a:t>
            </a:r>
          </a:p>
          <a:p>
            <a:pPr lvl="1">
              <a:defRPr/>
            </a:pPr>
            <a:r>
              <a:rPr lang="en-US" dirty="0"/>
              <a:t>Delta-Bar-Delta</a:t>
            </a:r>
          </a:p>
          <a:p>
            <a:pPr>
              <a:defRPr/>
            </a:pPr>
            <a:r>
              <a:rPr lang="en-US" dirty="0"/>
              <a:t>Pseudo-Transient Continuation for steady-state Newton-</a:t>
            </a:r>
            <a:r>
              <a:rPr lang="en-US" dirty="0" err="1"/>
              <a:t>Raphson</a:t>
            </a:r>
            <a:r>
              <a:rPr lang="en-US" dirty="0"/>
              <a:t> problems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Iterative Model Solution (IMS8) Package</a:t>
            </a:r>
            <a:endParaRPr lang="en-US" dirty="0">
              <a:cs typeface="+mj-cs"/>
            </a:endParaRPr>
          </a:p>
        </p:txBody>
      </p:sp>
      <p:sp>
        <p:nvSpPr>
          <p:cNvPr id="3" name="Content Placeholder 2"/>
          <p:cNvSpPr>
            <a:spLocks noGrp="1"/>
          </p:cNvSpPr>
          <p:nvPr>
            <p:ph idx="1"/>
          </p:nvPr>
        </p:nvSpPr>
        <p:spPr/>
        <p:txBody>
          <a:bodyPr/>
          <a:lstStyle/>
          <a:p>
            <a:pPr marL="0" indent="0">
              <a:buNone/>
              <a:defRPr/>
            </a:pPr>
            <a:r>
              <a:rPr lang="en-US" dirty="0">
                <a:cs typeface="+mn-cs"/>
              </a:rPr>
              <a:t>Linear methods</a:t>
            </a:r>
          </a:p>
          <a:p>
            <a:pPr>
              <a:defRPr/>
            </a:pPr>
            <a:r>
              <a:rPr lang="en-US" dirty="0">
                <a:cs typeface="+mn-cs"/>
              </a:rPr>
              <a:t>Linear accelerators</a:t>
            </a:r>
          </a:p>
          <a:p>
            <a:pPr lvl="1">
              <a:defRPr/>
            </a:pPr>
            <a:r>
              <a:rPr lang="en-US" dirty="0"/>
              <a:t>Conjugate Gradient</a:t>
            </a:r>
          </a:p>
          <a:p>
            <a:pPr lvl="1">
              <a:defRPr/>
            </a:pPr>
            <a:r>
              <a:rPr lang="en-US" dirty="0"/>
              <a:t>Bi-Conjugate Gradient Stabilized</a:t>
            </a:r>
          </a:p>
          <a:p>
            <a:pPr>
              <a:defRPr/>
            </a:pPr>
            <a:r>
              <a:rPr lang="en-US" dirty="0"/>
              <a:t>ILU Factorization </a:t>
            </a:r>
            <a:r>
              <a:rPr lang="en-US" dirty="0" err="1"/>
              <a:t>preconditioners</a:t>
            </a:r>
            <a:endParaRPr lang="en-US" dirty="0"/>
          </a:p>
          <a:p>
            <a:pPr lvl="1">
              <a:defRPr/>
            </a:pPr>
            <a:r>
              <a:rPr lang="en-US" dirty="0"/>
              <a:t>Row sum agreement</a:t>
            </a:r>
          </a:p>
          <a:p>
            <a:pPr lvl="1">
              <a:defRPr/>
            </a:pPr>
            <a:r>
              <a:rPr lang="en-US" dirty="0"/>
              <a:t>Level-fill</a:t>
            </a:r>
          </a:p>
          <a:p>
            <a:pPr lvl="1">
              <a:defRPr/>
            </a:pPr>
            <a:r>
              <a:rPr lang="en-US" dirty="0"/>
              <a:t>Drop-tolerance</a:t>
            </a:r>
          </a:p>
          <a:p>
            <a:pPr>
              <a:defRPr/>
            </a:pPr>
            <a:r>
              <a:rPr lang="en-US" dirty="0"/>
              <a:t>RCM and Minimum Degree reordering</a:t>
            </a:r>
          </a:p>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IMS8 Input</a:t>
            </a:r>
          </a:p>
        </p:txBody>
      </p:sp>
      <p:sp>
        <p:nvSpPr>
          <p:cNvPr id="18434"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1257300" y="1197887"/>
            <a:ext cx="6629400" cy="5632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chemeClr val="bg1"/>
                </a:solidFill>
                <a:latin typeface="Courier New"/>
                <a:cs typeface="Courier New"/>
              </a:rPr>
              <a:t>BEGIN OPTIONS</a:t>
            </a:r>
          </a:p>
          <a:p>
            <a:pPr eaLnBrk="1" hangingPunct="1">
              <a:defRPr/>
            </a:pPr>
            <a:r>
              <a:rPr lang="en-US" sz="1200" dirty="0">
                <a:solidFill>
                  <a:schemeClr val="bg1"/>
                </a:solidFill>
                <a:latin typeface="Courier New"/>
                <a:cs typeface="Courier New"/>
              </a:rPr>
              <a:t>  PRINT_OPTION ALL</a:t>
            </a:r>
          </a:p>
          <a:p>
            <a:pPr eaLnBrk="1" hangingPunct="1">
              <a:defRPr/>
            </a:pPr>
            <a:r>
              <a:rPr lang="en-US" sz="1200" dirty="0">
                <a:solidFill>
                  <a:schemeClr val="bg1"/>
                </a:solidFill>
                <a:latin typeface="Courier New"/>
                <a:cs typeface="Courier New"/>
              </a:rPr>
              <a:t>  CSV_OUTPUT FILEOUT NWTP3LOW.IMS.CSV</a:t>
            </a:r>
          </a:p>
          <a:p>
            <a:pPr eaLnBrk="1" hangingPunct="1">
              <a:defRPr/>
            </a:pPr>
            <a:r>
              <a:rPr lang="en-US" sz="1200" dirty="0">
                <a:solidFill>
                  <a:schemeClr val="bg1"/>
                </a:solidFill>
                <a:latin typeface="Courier New"/>
                <a:cs typeface="Courier New"/>
              </a:rPr>
              <a:t>END OPTIONS</a:t>
            </a:r>
          </a:p>
          <a:p>
            <a:pPr eaLnBrk="1" hangingPunct="1">
              <a:defRPr/>
            </a:pPr>
            <a:endParaRPr lang="en-US" sz="1200" dirty="0">
              <a:solidFill>
                <a:schemeClr val="bg1"/>
              </a:solidFill>
              <a:latin typeface="Courier New"/>
              <a:cs typeface="Courier New"/>
            </a:endParaRPr>
          </a:p>
          <a:p>
            <a:pPr eaLnBrk="1" hangingPunct="1">
              <a:defRPr/>
            </a:pPr>
            <a:r>
              <a:rPr lang="en-US" sz="1200" dirty="0">
                <a:solidFill>
                  <a:schemeClr val="bg1"/>
                </a:solidFill>
                <a:latin typeface="Courier New"/>
                <a:cs typeface="Courier New"/>
              </a:rPr>
              <a:t>BEGIN NONLINEAR</a:t>
            </a:r>
          </a:p>
          <a:p>
            <a:pPr eaLnBrk="1" hangingPunct="1">
              <a:defRPr/>
            </a:pPr>
            <a:r>
              <a:rPr lang="en-US" sz="1200" dirty="0">
                <a:solidFill>
                  <a:schemeClr val="bg1"/>
                </a:solidFill>
                <a:latin typeface="Courier New"/>
                <a:cs typeface="Courier New"/>
              </a:rPr>
              <a:t>	OUTER_HCLOSE 1.E-3</a:t>
            </a:r>
          </a:p>
          <a:p>
            <a:pPr eaLnBrk="1" hangingPunct="1">
              <a:defRPr/>
            </a:pPr>
            <a:r>
              <a:rPr lang="en-US" sz="1200" dirty="0">
                <a:solidFill>
                  <a:schemeClr val="bg1"/>
                </a:solidFill>
                <a:latin typeface="Courier New"/>
                <a:cs typeface="Courier New"/>
              </a:rPr>
              <a:t>	OUTER_MAXIMUM 1500 </a:t>
            </a:r>
          </a:p>
          <a:p>
            <a:pPr eaLnBrk="1" hangingPunct="1">
              <a:defRPr/>
            </a:pPr>
            <a:r>
              <a:rPr lang="en-US" sz="1200" dirty="0">
                <a:solidFill>
                  <a:schemeClr val="bg1"/>
                </a:solidFill>
                <a:latin typeface="Courier New"/>
                <a:cs typeface="Courier New"/>
              </a:rPr>
              <a:t>	UNDER_RELAXATION DBD</a:t>
            </a:r>
          </a:p>
          <a:p>
            <a:pPr eaLnBrk="1" hangingPunct="1">
              <a:defRPr/>
            </a:pPr>
            <a:r>
              <a:rPr lang="en-US" sz="1200" dirty="0">
                <a:solidFill>
                  <a:schemeClr val="bg1"/>
                </a:solidFill>
                <a:latin typeface="Courier New"/>
                <a:cs typeface="Courier New"/>
              </a:rPr>
              <a:t>	UNDER_RELAXATION_THETA 0.90</a:t>
            </a:r>
          </a:p>
          <a:p>
            <a:pPr eaLnBrk="1" hangingPunct="1">
              <a:defRPr/>
            </a:pPr>
            <a:r>
              <a:rPr lang="en-US" sz="1200" dirty="0">
                <a:solidFill>
                  <a:schemeClr val="bg1"/>
                </a:solidFill>
                <a:latin typeface="Courier New"/>
                <a:cs typeface="Courier New"/>
              </a:rPr>
              <a:t>	UNDER_RELAXATION_KAPPA 0. </a:t>
            </a:r>
          </a:p>
          <a:p>
            <a:pPr eaLnBrk="1" hangingPunct="1">
              <a:defRPr/>
            </a:pPr>
            <a:r>
              <a:rPr lang="en-US" sz="1200" dirty="0">
                <a:solidFill>
                  <a:schemeClr val="bg1"/>
                </a:solidFill>
                <a:latin typeface="Courier New"/>
                <a:cs typeface="Courier New"/>
              </a:rPr>
              <a:t>	UNDER_RELAXATION_GAMMA 0.</a:t>
            </a:r>
          </a:p>
          <a:p>
            <a:pPr eaLnBrk="1" hangingPunct="1">
              <a:defRPr/>
            </a:pPr>
            <a:r>
              <a:rPr lang="en-US" sz="1200" dirty="0">
                <a:solidFill>
                  <a:schemeClr val="bg1"/>
                </a:solidFill>
                <a:latin typeface="Courier New"/>
                <a:cs typeface="Courier New"/>
              </a:rPr>
              <a:t>	UNDER_RELAXATION_MOMENTUM 0.</a:t>
            </a:r>
          </a:p>
          <a:p>
            <a:pPr eaLnBrk="1" hangingPunct="1">
              <a:defRPr/>
            </a:pPr>
            <a:r>
              <a:rPr lang="en-US" sz="1200" dirty="0">
                <a:solidFill>
                  <a:schemeClr val="bg1"/>
                </a:solidFill>
                <a:latin typeface="Courier New"/>
                <a:cs typeface="Courier New"/>
              </a:rPr>
              <a:t>	BACKTRACKING_NUMBER 20</a:t>
            </a:r>
          </a:p>
          <a:p>
            <a:pPr eaLnBrk="1" hangingPunct="1">
              <a:defRPr/>
            </a:pPr>
            <a:r>
              <a:rPr lang="en-US" sz="1200" dirty="0">
                <a:solidFill>
                  <a:schemeClr val="bg1"/>
                </a:solidFill>
                <a:latin typeface="Courier New"/>
                <a:cs typeface="Courier New"/>
              </a:rPr>
              <a:t>	BACKTRACKING_TOLERANCE 2.</a:t>
            </a:r>
          </a:p>
          <a:p>
            <a:pPr eaLnBrk="1" hangingPunct="1">
              <a:defRPr/>
            </a:pPr>
            <a:r>
              <a:rPr lang="en-US" sz="1200" dirty="0">
                <a:solidFill>
                  <a:schemeClr val="bg1"/>
                </a:solidFill>
                <a:latin typeface="Courier New"/>
                <a:cs typeface="Courier New"/>
              </a:rPr>
              <a:t>	BACKTRACKING_REDUCTION_FACTOR 0.6</a:t>
            </a:r>
          </a:p>
          <a:p>
            <a:pPr eaLnBrk="1" hangingPunct="1">
              <a:defRPr/>
            </a:pPr>
            <a:r>
              <a:rPr lang="en-US" sz="1200" dirty="0">
                <a:solidFill>
                  <a:schemeClr val="bg1"/>
                </a:solidFill>
                <a:latin typeface="Courier New"/>
                <a:cs typeface="Courier New"/>
              </a:rPr>
              <a:t>	BACKTRACKING_RESIDUAL_LIMIT 1.0</a:t>
            </a:r>
          </a:p>
          <a:p>
            <a:pPr eaLnBrk="1" hangingPunct="1">
              <a:defRPr/>
            </a:pPr>
            <a:r>
              <a:rPr lang="en-US" sz="1200" dirty="0">
                <a:solidFill>
                  <a:schemeClr val="bg1"/>
                </a:solidFill>
                <a:latin typeface="Courier New"/>
                <a:cs typeface="Courier New"/>
              </a:rPr>
              <a:t>END NONLINEAR</a:t>
            </a:r>
          </a:p>
          <a:p>
            <a:pPr eaLnBrk="1" hangingPunct="1">
              <a:defRPr/>
            </a:pPr>
            <a:endParaRPr lang="en-US" sz="1200" dirty="0">
              <a:solidFill>
                <a:schemeClr val="bg1"/>
              </a:solidFill>
              <a:latin typeface="Courier New"/>
              <a:cs typeface="Courier New"/>
            </a:endParaRPr>
          </a:p>
          <a:p>
            <a:pPr eaLnBrk="1" hangingPunct="1">
              <a:defRPr/>
            </a:pPr>
            <a:r>
              <a:rPr lang="en-US" sz="1200" dirty="0">
                <a:solidFill>
                  <a:schemeClr val="bg1"/>
                </a:solidFill>
                <a:latin typeface="Courier New"/>
                <a:cs typeface="Courier New"/>
              </a:rPr>
              <a:t>BEGIN LINEAR</a:t>
            </a:r>
          </a:p>
          <a:p>
            <a:pPr eaLnBrk="1" hangingPunct="1">
              <a:defRPr/>
            </a:pPr>
            <a:r>
              <a:rPr lang="en-US" sz="1200" dirty="0">
                <a:solidFill>
                  <a:schemeClr val="bg1"/>
                </a:solidFill>
                <a:latin typeface="Courier New"/>
                <a:cs typeface="Courier New"/>
              </a:rPr>
              <a:t>	INNER_MAXIMUM 200</a:t>
            </a:r>
          </a:p>
          <a:p>
            <a:pPr eaLnBrk="1" hangingPunct="1">
              <a:defRPr/>
            </a:pPr>
            <a:r>
              <a:rPr lang="en-US" sz="1200" dirty="0">
                <a:solidFill>
                  <a:schemeClr val="bg1"/>
                </a:solidFill>
                <a:latin typeface="Courier New"/>
                <a:cs typeface="Courier New"/>
              </a:rPr>
              <a:t>	INNER_HCLOSE 1.0E-6</a:t>
            </a:r>
          </a:p>
          <a:p>
            <a:pPr eaLnBrk="1" hangingPunct="1">
              <a:defRPr/>
            </a:pPr>
            <a:r>
              <a:rPr lang="en-US" sz="1200" dirty="0">
                <a:solidFill>
                  <a:schemeClr val="bg1"/>
                </a:solidFill>
                <a:latin typeface="Courier New"/>
                <a:cs typeface="Courier New"/>
              </a:rPr>
              <a:t>	INNER_RCLOSE .0 RELATIVE_RCLOSE</a:t>
            </a:r>
          </a:p>
          <a:p>
            <a:pPr eaLnBrk="1" hangingPunct="1">
              <a:defRPr/>
            </a:pPr>
            <a:r>
              <a:rPr lang="en-US" sz="1200" dirty="0">
                <a:solidFill>
                  <a:schemeClr val="bg1"/>
                </a:solidFill>
                <a:latin typeface="Courier New"/>
                <a:cs typeface="Courier New"/>
              </a:rPr>
              <a:t>	LINEAR_ACCELERATION BICGSTAB</a:t>
            </a:r>
          </a:p>
          <a:p>
            <a:pPr eaLnBrk="1" hangingPunct="1">
              <a:defRPr/>
            </a:pPr>
            <a:r>
              <a:rPr lang="en-US" sz="1200" dirty="0">
                <a:solidFill>
                  <a:schemeClr val="bg1"/>
                </a:solidFill>
                <a:latin typeface="Courier New"/>
                <a:cs typeface="Courier New"/>
              </a:rPr>
              <a:t>	REORDERING_METHOD NONE</a:t>
            </a:r>
          </a:p>
          <a:p>
            <a:pPr eaLnBrk="1" hangingPunct="1">
              <a:defRPr/>
            </a:pPr>
            <a:r>
              <a:rPr lang="en-US" sz="1200" dirty="0">
                <a:solidFill>
                  <a:schemeClr val="bg1"/>
                </a:solidFill>
                <a:latin typeface="Courier New"/>
                <a:cs typeface="Courier New"/>
              </a:rPr>
              <a:t>	PRECONDITIONER_LEVELS 5</a:t>
            </a:r>
          </a:p>
          <a:p>
            <a:pPr eaLnBrk="1" hangingPunct="1">
              <a:defRPr/>
            </a:pPr>
            <a:r>
              <a:rPr lang="en-US" sz="1200" dirty="0">
                <a:solidFill>
                  <a:schemeClr val="bg1"/>
                </a:solidFill>
                <a:latin typeface="Courier New"/>
                <a:cs typeface="Courier New"/>
              </a:rPr>
              <a:t>	NUMBER_ORTHOGONALIZATIONS 7</a:t>
            </a:r>
          </a:p>
          <a:p>
            <a:pPr eaLnBrk="1" hangingPunct="1">
              <a:defRPr/>
            </a:pPr>
            <a:r>
              <a:rPr lang="en-US" sz="1200" dirty="0">
                <a:solidFill>
                  <a:schemeClr val="bg1"/>
                </a:solidFill>
                <a:latin typeface="Courier New"/>
                <a:cs typeface="Courier New"/>
              </a:rPr>
              <a:t>	PRECONDITIONER_DROP_TOLERANCE 1.0E-4</a:t>
            </a:r>
          </a:p>
          <a:p>
            <a:pPr eaLnBrk="1" hangingPunct="1">
              <a:defRPr/>
            </a:pPr>
            <a:r>
              <a:rPr lang="en-US" sz="1200" dirty="0">
                <a:solidFill>
                  <a:schemeClr val="bg1"/>
                </a:solidFill>
                <a:latin typeface="Courier New"/>
                <a:cs typeface="Courier New"/>
              </a:rPr>
              <a:t>END LINEAR</a:t>
            </a:r>
          </a:p>
          <a:p>
            <a:pPr eaLnBrk="1" hangingPunct="1">
              <a:defRPr/>
            </a:pPr>
            <a:endParaRPr lang="en-US" sz="1200" dirty="0">
              <a:solidFill>
                <a:schemeClr val="bg1"/>
              </a:solidFill>
              <a:latin typeface="Courier New"/>
              <a:cs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 </a:t>
            </a:r>
            <a:r>
              <a:rPr lang="en-US" dirty="0" err="1"/>
              <a:t>Raphson</a:t>
            </a:r>
            <a:endParaRPr lang="en-US" dirty="0"/>
          </a:p>
        </p:txBody>
      </p:sp>
      <p:sp>
        <p:nvSpPr>
          <p:cNvPr id="5" name="TextBox 4"/>
          <p:cNvSpPr txBox="1"/>
          <p:nvPr/>
        </p:nvSpPr>
        <p:spPr>
          <a:xfrm>
            <a:off x="1905000" y="6000690"/>
            <a:ext cx="7140468" cy="400110"/>
          </a:xfrm>
          <a:prstGeom prst="rect">
            <a:avLst/>
          </a:prstGeom>
          <a:noFill/>
        </p:spPr>
        <p:txBody>
          <a:bodyPr wrap="square" rtlCol="0">
            <a:spAutoFit/>
          </a:bodyPr>
          <a:lstStyle/>
          <a:p>
            <a:pPr marL="228600" indent="-228600"/>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61990"/>
            <a:ext cx="6858000" cy="4800600"/>
          </a:xfrm>
          <a:prstGeom prst="rect">
            <a:avLst/>
          </a:prstGeom>
        </p:spPr>
      </p:pic>
    </p:spTree>
    <p:extLst>
      <p:ext uri="{BB962C8B-B14F-4D97-AF65-F5344CB8AC3E}">
        <p14:creationId xmlns:p14="http://schemas.microsoft.com/office/powerpoint/2010/main" val="111256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 </a:t>
            </a:r>
            <a:r>
              <a:rPr lang="en-US" dirty="0" err="1"/>
              <a:t>Raphson</a:t>
            </a:r>
            <a:endParaRPr lang="en-US" dirty="0"/>
          </a:p>
        </p:txBody>
      </p:sp>
      <p:sp>
        <p:nvSpPr>
          <p:cNvPr id="5" name="TextBox 4"/>
          <p:cNvSpPr txBox="1"/>
          <p:nvPr/>
        </p:nvSpPr>
        <p:spPr>
          <a:xfrm>
            <a:off x="1905000" y="5943600"/>
            <a:ext cx="7140468" cy="400110"/>
          </a:xfrm>
          <a:prstGeom prst="rect">
            <a:avLst/>
          </a:prstGeom>
          <a:noFill/>
        </p:spPr>
        <p:txBody>
          <a:bodyPr wrap="square" rtlCol="0">
            <a:spAutoFit/>
          </a:bodyPr>
          <a:lstStyle/>
          <a:p>
            <a:pPr marL="228600" indent="-228600"/>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19200"/>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581400"/>
            <a:ext cx="5943600" cy="2286000"/>
          </a:xfrm>
          <a:prstGeom prst="rect">
            <a:avLst/>
          </a:prstGeom>
          <a:solidFill>
            <a:schemeClr val="bg1"/>
          </a:solidFill>
        </p:spPr>
      </p:pic>
    </p:spTree>
    <p:extLst>
      <p:ext uri="{BB962C8B-B14F-4D97-AF65-F5344CB8AC3E}">
        <p14:creationId xmlns:p14="http://schemas.microsoft.com/office/powerpoint/2010/main" val="11659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Newton Raphson</a:t>
            </a:r>
          </a:p>
        </p:txBody>
      </p:sp>
      <p:pic>
        <p:nvPicPr>
          <p:cNvPr id="8" name="keating4.avi">
            <a:hlinkClick r:id="" action="ppaction://media"/>
            <a:extLst>
              <a:ext uri="{FF2B5EF4-FFF2-40B4-BE49-F238E27FC236}">
                <a16:creationId xmlns:a16="http://schemas.microsoft.com/office/drawing/2014/main" id="{9821899B-5251-724D-9511-9CE2E91049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09800"/>
            <a:ext cx="9144000" cy="2936875"/>
          </a:xfrm>
          <a:prstGeom prst="rect">
            <a:avLst/>
          </a:prstGeom>
        </p:spPr>
      </p:pic>
    </p:spTree>
    <p:extLst>
      <p:ext uri="{BB962C8B-B14F-4D97-AF65-F5344CB8AC3E}">
        <p14:creationId xmlns:p14="http://schemas.microsoft.com/office/powerpoint/2010/main" val="373625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General Issues with MODFLOW</a:t>
            </a:r>
          </a:p>
        </p:txBody>
      </p:sp>
      <p:sp>
        <p:nvSpPr>
          <p:cNvPr id="3" name="Content Placeholder 2"/>
          <p:cNvSpPr>
            <a:spLocks noGrp="1"/>
          </p:cNvSpPr>
          <p:nvPr>
            <p:ph idx="1"/>
          </p:nvPr>
        </p:nvSpPr>
        <p:spPr/>
        <p:txBody>
          <a:bodyPr/>
          <a:lstStyle/>
          <a:p>
            <a:pPr>
              <a:defRPr/>
            </a:pPr>
            <a:r>
              <a:rPr lang="en-US" sz="2600" dirty="0"/>
              <a:t>Originally developed for groundwater flow problems with standard boundary conditions to solve linear (confined) to well-behaved non-linear (unconfined) problems. </a:t>
            </a:r>
          </a:p>
          <a:p>
            <a:pPr>
              <a:defRPr/>
            </a:pPr>
            <a:r>
              <a:rPr lang="en-US" sz="2600" dirty="0"/>
              <a:t>Empirical wetting and drying approach added by McDonald and others (1992) to allow cell conversion to simulate more difficult unconfined problems.</a:t>
            </a:r>
          </a:p>
          <a:p>
            <a:pPr>
              <a:defRPr/>
            </a:pPr>
            <a:r>
              <a:rPr lang="en-US" sz="2600" dirty="0"/>
              <a:t>Three-dimensional unconfined applications and head-dependent stress packages can create additional nonlinearities. </a:t>
            </a:r>
          </a:p>
          <a:p>
            <a:pPr>
              <a:defRPr/>
            </a:pPr>
            <a:endParaRPr lang="en-US" sz="2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Wet/Dry Nonlinearities</a:t>
            </a:r>
          </a:p>
        </p:txBody>
      </p:sp>
      <p:sp>
        <p:nvSpPr>
          <p:cNvPr id="3" name="Content Placeholder 2"/>
          <p:cNvSpPr>
            <a:spLocks noGrp="1"/>
          </p:cNvSpPr>
          <p:nvPr>
            <p:ph idx="1"/>
          </p:nvPr>
        </p:nvSpPr>
        <p:spPr/>
        <p:txBody>
          <a:bodyPr/>
          <a:lstStyle/>
          <a:p>
            <a:pPr marL="0" indent="0">
              <a:buNone/>
              <a:defRPr/>
            </a:pPr>
            <a:r>
              <a:rPr lang="en-US" dirty="0"/>
              <a:t>Standard MODFLOW deals with wet/dry problem by removing dry cells. This creates discontinuities and oscillations.</a:t>
            </a:r>
          </a:p>
          <a:p>
            <a:pPr marL="0" indent="0">
              <a:buNone/>
              <a:defRPr/>
            </a:pPr>
            <a:endParaRPr lang="en-US" dirty="0"/>
          </a:p>
          <a:p>
            <a:pPr marL="0" indent="0">
              <a:buNone/>
              <a:defRPr/>
            </a:pPr>
            <a:r>
              <a:rPr lang="en-US" dirty="0"/>
              <a:t>Solution: </a:t>
            </a:r>
          </a:p>
          <a:p>
            <a:pPr marL="917575" lvl="1" indent="-460375">
              <a:buNone/>
              <a:defRPr/>
            </a:pPr>
            <a:r>
              <a:rPr lang="en-US" dirty="0"/>
              <a:t>	</a:t>
            </a:r>
            <a:r>
              <a:rPr lang="en-US" sz="2800" dirty="0"/>
              <a:t>Keep all cells active even when they </a:t>
            </a:r>
            <a:br>
              <a:rPr lang="en-US" sz="2800" dirty="0"/>
            </a:br>
            <a:r>
              <a:rPr lang="en-US" sz="2800" dirty="0"/>
              <a:t>are dry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Problem #1 </a:t>
            </a:r>
            <a:r>
              <a:rPr lang="mr-IN" dirty="0"/>
              <a:t>–</a:t>
            </a:r>
            <a:r>
              <a:rPr lang="en-US" dirty="0"/>
              <a:t> keeping cells active</a:t>
            </a:r>
          </a:p>
        </p:txBody>
      </p:sp>
      <p:sp>
        <p:nvSpPr>
          <p:cNvPr id="3" name="Content Placeholder 2"/>
          <p:cNvSpPr>
            <a:spLocks noGrp="1"/>
          </p:cNvSpPr>
          <p:nvPr>
            <p:ph idx="1"/>
          </p:nvPr>
        </p:nvSpPr>
        <p:spPr/>
        <p:txBody>
          <a:bodyPr/>
          <a:lstStyle/>
          <a:p>
            <a:pPr marL="0" indent="0">
              <a:buNone/>
              <a:defRPr/>
            </a:pPr>
            <a:r>
              <a:rPr lang="en-US" dirty="0"/>
              <a:t>Consider two adjacent cells one dry and one partially wet</a:t>
            </a:r>
          </a:p>
        </p:txBody>
      </p:sp>
      <p:grpSp>
        <p:nvGrpSpPr>
          <p:cNvPr id="10243" name="Group 13"/>
          <p:cNvGrpSpPr>
            <a:grpSpLocks/>
          </p:cNvGrpSpPr>
          <p:nvPr/>
        </p:nvGrpSpPr>
        <p:grpSpPr bwMode="auto">
          <a:xfrm>
            <a:off x="2162175" y="2667000"/>
            <a:ext cx="4819650" cy="2157413"/>
            <a:chOff x="2328863" y="3048000"/>
            <a:chExt cx="4819650" cy="2157413"/>
          </a:xfrm>
        </p:grpSpPr>
        <p:sp>
          <p:nvSpPr>
            <p:cNvPr id="10245" name="Shape 306"/>
            <p:cNvSpPr>
              <a:spLocks noChangeArrowheads="1"/>
            </p:cNvSpPr>
            <p:nvPr/>
          </p:nvSpPr>
          <p:spPr bwMode="auto">
            <a:xfrm>
              <a:off x="2328863" y="3048000"/>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dry</a:t>
              </a:r>
            </a:p>
          </p:txBody>
        </p:sp>
        <p:sp>
          <p:nvSpPr>
            <p:cNvPr id="10246" name="Shape 307"/>
            <p:cNvSpPr>
              <a:spLocks noChangeArrowheads="1"/>
            </p:cNvSpPr>
            <p:nvPr/>
          </p:nvSpPr>
          <p:spPr bwMode="auto">
            <a:xfrm>
              <a:off x="4738688" y="37417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7" name="Shape 308"/>
            <p:cNvSpPr>
              <a:spLocks noChangeArrowheads="1"/>
            </p:cNvSpPr>
            <p:nvPr/>
          </p:nvSpPr>
          <p:spPr bwMode="auto">
            <a:xfrm>
              <a:off x="3417888" y="3632200"/>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754688" y="4362450"/>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cxnSp>
          <p:nvCxnSpPr>
            <p:cNvPr id="10249" name="Shape 310"/>
            <p:cNvCxnSpPr>
              <a:cxnSpLocks noChangeShapeType="1"/>
            </p:cNvCxnSpPr>
            <p:nvPr/>
          </p:nvCxnSpPr>
          <p:spPr bwMode="auto">
            <a:xfrm>
              <a:off x="4732338" y="4764088"/>
              <a:ext cx="2409825" cy="1587"/>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sp>
          <p:nvSpPr>
            <p:cNvPr id="10250" name="Shape 311"/>
            <p:cNvSpPr>
              <a:spLocks noChangeArrowheads="1"/>
            </p:cNvSpPr>
            <p:nvPr/>
          </p:nvSpPr>
          <p:spPr bwMode="auto">
            <a:xfrm rot="10800000">
              <a:off x="6448425" y="4471988"/>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5572125" y="4727575"/>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wet</a:t>
              </a:r>
            </a:p>
          </p:txBody>
        </p:sp>
        <p:sp>
          <p:nvSpPr>
            <p:cNvPr id="10252" name="Shape 313"/>
            <p:cNvSpPr>
              <a:spLocks noChangeArrowheads="1"/>
            </p:cNvSpPr>
            <p:nvPr/>
          </p:nvSpPr>
          <p:spPr bwMode="auto">
            <a:xfrm>
              <a:off x="3125788" y="3924300"/>
              <a:ext cx="111283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H=100</a:t>
              </a:r>
            </a:p>
          </p:txBody>
        </p:sp>
        <p:sp>
          <p:nvSpPr>
            <p:cNvPr id="10253" name="Shape 314"/>
            <p:cNvSpPr>
              <a:spLocks noChangeArrowheads="1"/>
            </p:cNvSpPr>
            <p:nvPr/>
          </p:nvSpPr>
          <p:spPr bwMode="auto">
            <a:xfrm>
              <a:off x="4729163" y="4324350"/>
              <a:ext cx="9525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H=95</a:t>
              </a:r>
            </a:p>
          </p:txBody>
        </p:sp>
        <p:cxnSp>
          <p:nvCxnSpPr>
            <p:cNvPr id="10254" name="Shape 315"/>
            <p:cNvCxnSpPr>
              <a:cxnSpLocks noChangeShapeType="1"/>
            </p:cNvCxnSpPr>
            <p:nvPr/>
          </p:nvCxnSpPr>
          <p:spPr bwMode="auto">
            <a:xfrm rot="16200000" flipH="1">
              <a:off x="4337845" y="2983706"/>
              <a:ext cx="665162" cy="2181225"/>
            </a:xfrm>
            <a:prstGeom prst="straightConnector1">
              <a:avLst/>
            </a:prstGeom>
            <a:noFill/>
            <a:ln w="28575">
              <a:solidFill>
                <a:schemeClr val="tx2"/>
              </a:solidFill>
              <a:round/>
              <a:headEnd/>
              <a:tailEnd type="stealth" w="lg" len="lg"/>
            </a:ln>
            <a:extLst>
              <a:ext uri="{909E8E84-426E-40dd-AFC4-6F175D3DCCD1}">
                <a14:hiddenFill xmlns:a14="http://schemas.microsoft.com/office/drawing/2010/main" xmlns="">
                  <a:noFill/>
                </a14:hiddenFill>
              </a:ext>
            </a:extLst>
          </p:spPr>
        </p:cxnSp>
      </p:grpSp>
      <p:sp>
        <p:nvSpPr>
          <p:cNvPr id="10244" name="Shape 316"/>
          <p:cNvSpPr txBox="1">
            <a:spLocks noChangeArrowheads="1"/>
          </p:cNvSpPr>
          <p:nvPr/>
        </p:nvSpPr>
        <p:spPr bwMode="auto">
          <a:xfrm>
            <a:off x="304800" y="5078413"/>
            <a:ext cx="8610600" cy="124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a:solidFill>
                  <a:srgbClr val="FFFFFF"/>
                </a:solidFill>
                <a:latin typeface="Times New Roman" charset="0"/>
                <a:ea typeface="MS PGothic" charset="0"/>
                <a:cs typeface="MS PGothic" charset="0"/>
                <a:sym typeface="Times New Roman" charset="0"/>
              </a:rPr>
              <a:t>Standard intercell conductance averaging based on saturated thickness will cause water to flow from a dry cell to a wet 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Solution #1 </a:t>
            </a:r>
            <a:r>
              <a:rPr lang="mr-IN" dirty="0"/>
              <a:t>–</a:t>
            </a:r>
            <a:r>
              <a:rPr lang="en-US" dirty="0"/>
              <a:t> upstream weighting</a:t>
            </a:r>
          </a:p>
        </p:txBody>
      </p:sp>
      <p:grpSp>
        <p:nvGrpSpPr>
          <p:cNvPr id="11266" name="Group 12"/>
          <p:cNvGrpSpPr>
            <a:grpSpLocks/>
          </p:cNvGrpSpPr>
          <p:nvPr/>
        </p:nvGrpSpPr>
        <p:grpSpPr bwMode="auto">
          <a:xfrm>
            <a:off x="2133600" y="1371600"/>
            <a:ext cx="4819650" cy="2157413"/>
            <a:chOff x="2133600" y="2041525"/>
            <a:chExt cx="4819650" cy="2157413"/>
          </a:xfrm>
        </p:grpSpPr>
        <p:sp>
          <p:nvSpPr>
            <p:cNvPr id="11269" name="Shape 324"/>
            <p:cNvSpPr>
              <a:spLocks noChangeArrowheads="1"/>
            </p:cNvSpPr>
            <p:nvPr/>
          </p:nvSpPr>
          <p:spPr bwMode="auto">
            <a:xfrm>
              <a:off x="2133600" y="2041525"/>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dry</a:t>
              </a:r>
            </a:p>
          </p:txBody>
        </p:sp>
        <p:sp>
          <p:nvSpPr>
            <p:cNvPr id="11270" name="Shape 325"/>
            <p:cNvSpPr>
              <a:spLocks noChangeArrowheads="1"/>
            </p:cNvSpPr>
            <p:nvPr/>
          </p:nvSpPr>
          <p:spPr bwMode="auto">
            <a:xfrm>
              <a:off x="4543425" y="273526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1" name="Shape 326"/>
            <p:cNvSpPr>
              <a:spLocks noChangeArrowheads="1"/>
            </p:cNvSpPr>
            <p:nvPr/>
          </p:nvSpPr>
          <p:spPr bwMode="auto">
            <a:xfrm>
              <a:off x="3228975" y="2625725"/>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2" name="Shape 327"/>
            <p:cNvSpPr>
              <a:spLocks noChangeArrowheads="1"/>
            </p:cNvSpPr>
            <p:nvPr/>
          </p:nvSpPr>
          <p:spPr bwMode="auto">
            <a:xfrm>
              <a:off x="5565775" y="3355975"/>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cxnSp>
          <p:nvCxnSpPr>
            <p:cNvPr id="11273" name="Shape 328"/>
            <p:cNvCxnSpPr>
              <a:cxnSpLocks noChangeShapeType="1"/>
            </p:cNvCxnSpPr>
            <p:nvPr/>
          </p:nvCxnSpPr>
          <p:spPr bwMode="auto">
            <a:xfrm>
              <a:off x="4543425" y="3757613"/>
              <a:ext cx="2409825" cy="1587"/>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sp>
          <p:nvSpPr>
            <p:cNvPr id="11274" name="Shape 329"/>
            <p:cNvSpPr>
              <a:spLocks noChangeArrowheads="1"/>
            </p:cNvSpPr>
            <p:nvPr/>
          </p:nvSpPr>
          <p:spPr bwMode="auto">
            <a:xfrm rot="10800000">
              <a:off x="6259513" y="3465513"/>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5" name="Shape 330"/>
            <p:cNvSpPr>
              <a:spLocks noChangeArrowheads="1"/>
            </p:cNvSpPr>
            <p:nvPr/>
          </p:nvSpPr>
          <p:spPr bwMode="auto">
            <a:xfrm>
              <a:off x="5200650" y="3721100"/>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a:solidFill>
                    <a:srgbClr val="000000"/>
                  </a:solidFill>
                  <a:latin typeface="Times New Roman" charset="0"/>
                  <a:cs typeface="Times New Roman" charset="0"/>
                  <a:sym typeface="Times New Roman" charset="0"/>
                </a:rPr>
                <a:t>wet</a:t>
              </a:r>
            </a:p>
          </p:txBody>
        </p:sp>
        <p:sp>
          <p:nvSpPr>
            <p:cNvPr id="11276" name="Shape 331"/>
            <p:cNvSpPr>
              <a:spLocks noChangeArrowheads="1"/>
            </p:cNvSpPr>
            <p:nvPr/>
          </p:nvSpPr>
          <p:spPr bwMode="auto">
            <a:xfrm>
              <a:off x="2324955" y="2096062"/>
              <a:ext cx="21193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2500" i="1" dirty="0" err="1">
                  <a:solidFill>
                    <a:srgbClr val="000000"/>
                  </a:solidFill>
                  <a:latin typeface="Times New Roman" charset="0"/>
                  <a:cs typeface="Times New Roman" charset="0"/>
                  <a:sym typeface="Times New Roman" charset="0"/>
                </a:rPr>
                <a:t>h</a:t>
              </a:r>
              <a:r>
                <a:rPr lang="en-US" sz="2500" i="1" baseline="-25000" dirty="0" err="1">
                  <a:solidFill>
                    <a:srgbClr val="000000"/>
                  </a:solidFill>
                  <a:latin typeface="Times New Roman" charset="0"/>
                  <a:cs typeface="Times New Roman" charset="0"/>
                  <a:sym typeface="Times New Roman" charset="0"/>
                </a:rPr>
                <a:t>up</a:t>
              </a:r>
              <a:r>
                <a:rPr lang="en-US" sz="2500" i="1" dirty="0">
                  <a:solidFill>
                    <a:srgbClr val="000000"/>
                  </a:solidFill>
                  <a:latin typeface="Times New Roman" charset="0"/>
                  <a:cs typeface="Times New Roman" charset="0"/>
                  <a:sym typeface="Times New Roman" charset="0"/>
                </a:rPr>
                <a:t>=100</a:t>
              </a:r>
            </a:p>
            <a:p>
              <a:pPr algn="r">
                <a:buSzPct val="25000"/>
              </a:pPr>
              <a:endParaRPr lang="en-US" sz="2500" i="1" dirty="0">
                <a:solidFill>
                  <a:srgbClr val="000000"/>
                </a:solidFill>
                <a:latin typeface="Times New Roman" charset="0"/>
                <a:cs typeface="Times New Roman" charset="0"/>
                <a:sym typeface="Times New Roman" charset="0"/>
              </a:endParaRPr>
            </a:p>
            <a:p>
              <a:pPr algn="r">
                <a:buSzPct val="25000"/>
              </a:pPr>
              <a:r>
                <a:rPr lang="en-US" sz="2500" i="1" dirty="0" err="1">
                  <a:solidFill>
                    <a:srgbClr val="000000"/>
                  </a:solidFill>
                  <a:latin typeface="Times New Roman" charset="0"/>
                  <a:cs typeface="Times New Roman" charset="0"/>
                  <a:sym typeface="Times New Roman" charset="0"/>
                </a:rPr>
                <a:t>BOT</a:t>
              </a:r>
              <a:r>
                <a:rPr lang="en-US" sz="2500" i="1" baseline="-25000" dirty="0" err="1">
                  <a:solidFill>
                    <a:srgbClr val="000000"/>
                  </a:solidFill>
                  <a:latin typeface="Times New Roman" charset="0"/>
                  <a:cs typeface="Times New Roman" charset="0"/>
                  <a:sym typeface="Times New Roman" charset="0"/>
                </a:rPr>
                <a:t>up</a:t>
              </a:r>
              <a:r>
                <a:rPr lang="en-US" sz="2500" i="1" dirty="0">
                  <a:solidFill>
                    <a:srgbClr val="000000"/>
                  </a:solidFill>
                  <a:latin typeface="Times New Roman" charset="0"/>
                  <a:cs typeface="Times New Roman" charset="0"/>
                  <a:sym typeface="Times New Roman" charset="0"/>
                </a:rPr>
                <a:t> = 100</a:t>
              </a:r>
            </a:p>
          </p:txBody>
        </p:sp>
        <p:sp>
          <p:nvSpPr>
            <p:cNvPr id="11277" name="Shape 332"/>
            <p:cNvSpPr>
              <a:spLocks noChangeArrowheads="1"/>
            </p:cNvSpPr>
            <p:nvPr/>
          </p:nvSpPr>
          <p:spPr bwMode="auto">
            <a:xfrm>
              <a:off x="4540250" y="3316288"/>
              <a:ext cx="952500"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h=95</a:t>
              </a:r>
            </a:p>
          </p:txBody>
        </p:sp>
      </p:grpSp>
      <p:sp>
        <p:nvSpPr>
          <p:cNvPr id="11268" name="Shape 333"/>
          <p:cNvSpPr txBox="1">
            <a:spLocks noChangeArrowheads="1"/>
          </p:cNvSpPr>
          <p:nvPr/>
        </p:nvSpPr>
        <p:spPr bwMode="auto">
          <a:xfrm>
            <a:off x="336550" y="4929188"/>
            <a:ext cx="8443913"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only. Thus, flow will not leave a dry cell</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733800"/>
            <a:ext cx="6295812" cy="990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Problem #2 – conductance </a:t>
            </a:r>
          </a:p>
        </p:txBody>
      </p:sp>
      <p:sp>
        <p:nvSpPr>
          <p:cNvPr id="12290" name="TextBox 3"/>
          <p:cNvSpPr txBox="1">
            <a:spLocks noChangeArrowheads="1"/>
          </p:cNvSpPr>
          <p:nvPr/>
        </p:nvSpPr>
        <p:spPr bwMode="auto">
          <a:xfrm>
            <a:off x="381000" y="1295400"/>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a:solidFill>
                  <a:srgbClr val="FFFFFF"/>
                </a:solidFill>
                <a:latin typeface="Allerta" charset="0"/>
                <a:cs typeface="Allerta" charset="0"/>
                <a:sym typeface="Allerta" charset="0"/>
              </a:rPr>
              <a:t>Conductance transitions from head-dependent to constant</a:t>
            </a:r>
            <a:endParaRPr lang="en-US" sz="2400">
              <a:solidFill>
                <a:srgbClr val="FFFFFF"/>
              </a:solidFill>
            </a:endParaRPr>
          </a:p>
        </p:txBody>
      </p:sp>
      <p:sp>
        <p:nvSpPr>
          <p:cNvPr id="12292" name="Shape 343"/>
          <p:cNvSpPr txBox="1">
            <a:spLocks noChangeArrowheads="1"/>
          </p:cNvSpPr>
          <p:nvPr/>
        </p:nvSpPr>
        <p:spPr bwMode="auto">
          <a:xfrm>
            <a:off x="1257300" y="4865687"/>
            <a:ext cx="66294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pic>
        <p:nvPicPr>
          <p:cNvPr id="8" name="Picture 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4945727"/>
            <a:ext cx="431800" cy="673100"/>
          </a:xfrm>
          <a:prstGeom prst="rect">
            <a:avLst/>
          </a:prstGeom>
        </p:spPr>
      </p:pic>
      <p:grpSp>
        <p:nvGrpSpPr>
          <p:cNvPr id="12" name="Group 11"/>
          <p:cNvGrpSpPr/>
          <p:nvPr/>
        </p:nvGrpSpPr>
        <p:grpSpPr>
          <a:xfrm>
            <a:off x="1524000" y="1981200"/>
            <a:ext cx="6222218" cy="2904067"/>
            <a:chOff x="1524000" y="1981200"/>
            <a:chExt cx="6222218" cy="2904067"/>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Cell</a:t>
              </a:r>
            </a:p>
            <a:p>
              <a:pPr>
                <a:buSzPct val="25000"/>
              </a:pPr>
              <a:r>
                <a:rPr lang="en-US" sz="2500" i="1">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019" y="1981200"/>
              <a:ext cx="1273199" cy="567267"/>
            </a:xfrm>
            <a:prstGeom prst="rect">
              <a:avLst/>
            </a:prstGeom>
          </p:spPr>
        </p:pic>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730500"/>
              <a:ext cx="444500" cy="69850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800" y="2819400"/>
              <a:ext cx="457200" cy="457200"/>
            </a:xfrm>
            <a:prstGeom prst="rect">
              <a:avLst/>
            </a:prstGeom>
          </p:spPr>
        </p:pic>
        <p:pic>
          <p:nvPicPr>
            <p:cNvPr id="11" name="Picture 1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Solution #2 – smoothing </a:t>
            </a:r>
          </a:p>
        </p:txBody>
      </p:sp>
      <p:sp>
        <p:nvSpPr>
          <p:cNvPr id="13315" name="TextBox 4"/>
          <p:cNvSpPr txBox="1">
            <a:spLocks noChangeArrowheads="1"/>
          </p:cNvSpPr>
          <p:nvPr/>
        </p:nvSpPr>
        <p:spPr bwMode="auto">
          <a:xfrm>
            <a:off x="1647825" y="5660648"/>
            <a:ext cx="5848350"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600" dirty="0">
                <a:solidFill>
                  <a:srgbClr val="FFFFFF"/>
                </a:solidFill>
              </a:rPr>
              <a:t>Smooth Saturated Thickness Function </a:t>
            </a:r>
            <a:br>
              <a:rPr lang="en-US" sz="2600" dirty="0">
                <a:solidFill>
                  <a:srgbClr val="FFFFFF"/>
                </a:solidFill>
              </a:rPr>
            </a:br>
            <a:r>
              <a:rPr lang="en-US" sz="2600" dirty="0">
                <a:solidFill>
                  <a:srgbClr val="FFFFFF"/>
                </a:solidFill>
              </a:rPr>
              <a:t>over the Discontinuity</a:t>
            </a:r>
          </a:p>
        </p:txBody>
      </p:sp>
      <p:grpSp>
        <p:nvGrpSpPr>
          <p:cNvPr id="13" name="Group 12"/>
          <p:cNvGrpSpPr/>
          <p:nvPr/>
        </p:nvGrpSpPr>
        <p:grpSpPr>
          <a:xfrm>
            <a:off x="876300" y="1356936"/>
            <a:ext cx="7391400" cy="4267200"/>
            <a:chOff x="304800" y="990600"/>
            <a:chExt cx="7391400" cy="4267200"/>
          </a:xfrm>
        </p:grpSpPr>
        <p:sp>
          <p:nvSpPr>
            <p:cNvPr id="9" name="Rectangle 8"/>
            <p:cNvSpPr/>
            <p:nvPr/>
          </p:nvSpPr>
          <p:spPr bwMode="auto">
            <a:xfrm>
              <a:off x="304800" y="990600"/>
              <a:ext cx="7391400" cy="4267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grpSp>
          <p:nvGrpSpPr>
            <p:cNvPr id="12" name="Group 11"/>
            <p:cNvGrpSpPr/>
            <p:nvPr/>
          </p:nvGrpSpPr>
          <p:grpSpPr>
            <a:xfrm>
              <a:off x="457200" y="1066800"/>
              <a:ext cx="7124700" cy="4049752"/>
              <a:chOff x="457200" y="1066800"/>
              <a:chExt cx="7124700" cy="40497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2927021" cy="398075"/>
              </a:xfrm>
              <a:prstGeom prst="rect">
                <a:avLst/>
              </a:prstGeom>
              <a:solidFill>
                <a:schemeClr val="bg1"/>
              </a:solidFill>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Linear equations</a:t>
            </a:r>
          </a:p>
        </p:txBody>
      </p:sp>
      <p:grpSp>
        <p:nvGrpSpPr>
          <p:cNvPr id="14338" name="Group 10"/>
          <p:cNvGrpSpPr>
            <a:grpSpLocks/>
          </p:cNvGrpSpPr>
          <p:nvPr/>
        </p:nvGrpSpPr>
        <p:grpSpPr bwMode="auto">
          <a:xfrm>
            <a:off x="304800" y="1828800"/>
            <a:ext cx="8534400" cy="3200400"/>
            <a:chOff x="609600" y="1219200"/>
            <a:chExt cx="8534400" cy="3200400"/>
          </a:xfrm>
        </p:grpSpPr>
        <p:sp>
          <p:nvSpPr>
            <p:cNvPr id="14339" name="Shape 244"/>
            <p:cNvSpPr>
              <a:spLocks noChangeArrowheads="1"/>
            </p:cNvSpPr>
            <p:nvPr/>
          </p:nvSpPr>
          <p:spPr bwMode="auto">
            <a:xfrm>
              <a:off x="609600" y="1219200"/>
              <a:ext cx="8534400" cy="3200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a:p>
              <a:endParaRPr lang="en-US" sz="2500" i="1">
                <a:solidFill>
                  <a:srgbClr val="000000"/>
                </a:solidFill>
                <a:latin typeface="Times New Roman" charset="0"/>
                <a:cs typeface="Times New Roman" charset="0"/>
                <a:sym typeface="Times New Roman" charset="0"/>
              </a:endParaRPr>
            </a:p>
          </p:txBody>
        </p:sp>
        <p:pic>
          <p:nvPicPr>
            <p:cNvPr id="14340" name="Shape 24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150" y="2286000"/>
              <a:ext cx="4344988"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Shape 249"/>
            <p:cNvSpPr txBox="1">
              <a:spLocks noChangeArrowheads="1"/>
            </p:cNvSpPr>
            <p:nvPr/>
          </p:nvSpPr>
          <p:spPr bwMode="auto">
            <a:xfrm>
              <a:off x="609601" y="2486025"/>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a:solidFill>
                    <a:srgbClr val="0000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609600" y="1595437"/>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a:solidFill>
                    <a:srgbClr val="000000"/>
                  </a:solidFill>
                  <a:latin typeface="Times New Roman" charset="0"/>
                  <a:ea typeface="MS PGothic" charset="0"/>
                  <a:cs typeface="MS PGothic" charset="0"/>
                  <a:sym typeface="Times New Roman" charset="0"/>
                </a:rPr>
                <a:t>Conductance:</a:t>
              </a:r>
            </a:p>
          </p:txBody>
        </p:sp>
        <p:pic>
          <p:nvPicPr>
            <p:cNvPr id="14343" name="Shape 2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063" y="1395412"/>
              <a:ext cx="4003675"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4" name="Shape 252"/>
            <p:cNvSpPr txBox="1">
              <a:spLocks noChangeArrowheads="1"/>
            </p:cNvSpPr>
            <p:nvPr/>
          </p:nvSpPr>
          <p:spPr bwMode="auto">
            <a:xfrm>
              <a:off x="609600" y="3349625"/>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a:solidFill>
                    <a:srgbClr val="000000"/>
                  </a:solidFill>
                  <a:latin typeface="Times New Roman" charset="0"/>
                  <a:ea typeface="MS PGothic" charset="0"/>
                  <a:cs typeface="MS PGothic" charset="0"/>
                  <a:sym typeface="Times New Roman" charset="0"/>
                </a:rPr>
                <a:t>Modified </a:t>
              </a:r>
            </a:p>
            <a:p>
              <a:pPr algn="r">
                <a:buSzPct val="25000"/>
              </a:pPr>
              <a:r>
                <a:rPr lang="en-US" sz="2500" i="1">
                  <a:solidFill>
                    <a:srgbClr val="000000"/>
                  </a:solidFill>
                  <a:latin typeface="Times New Roman" charset="0"/>
                  <a:ea typeface="MS PGothic" charset="0"/>
                  <a:cs typeface="MS PGothic" charset="0"/>
                  <a:sym typeface="Times New Roman" charset="0"/>
                </a:rPr>
                <a:t>Newton-Raphson:</a:t>
              </a:r>
            </a:p>
          </p:txBody>
        </p:sp>
        <p:pic>
          <p:nvPicPr>
            <p:cNvPr id="14345" name="Shape 25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3276600"/>
              <a:ext cx="5146675" cy="620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a:t>
            </a:r>
            <a:r>
              <a:rPr lang="en-US" dirty="0" err="1"/>
              <a:t>Raphson</a:t>
            </a:r>
            <a:endParaRPr lang="en-US" dirty="0"/>
          </a:p>
        </p:txBody>
      </p:sp>
      <p:sp>
        <p:nvSpPr>
          <p:cNvPr id="6" name="Rectangle 5"/>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257300" y="1197887"/>
            <a:ext cx="6629400" cy="535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800" dirty="0">
                <a:solidFill>
                  <a:schemeClr val="bg1"/>
                </a:solidFill>
                <a:latin typeface="Courier New"/>
                <a:cs typeface="Courier New"/>
              </a:rPr>
              <a:t>BEGIN Options</a:t>
            </a:r>
          </a:p>
          <a:p>
            <a:pPr eaLnBrk="1" hangingPunct="1">
              <a:defRPr/>
            </a:pPr>
            <a:r>
              <a:rPr lang="en-US" sz="1800" dirty="0">
                <a:solidFill>
                  <a:schemeClr val="bg1"/>
                </a:solidFill>
                <a:latin typeface="Courier New"/>
                <a:cs typeface="Courier New"/>
              </a:rPr>
              <a:t>  LIST       uzfp3_lakmvr_v2.lst</a:t>
            </a:r>
          </a:p>
          <a:p>
            <a:pPr eaLnBrk="1" hangingPunct="1">
              <a:defRPr/>
            </a:pPr>
            <a:r>
              <a:rPr lang="en-US" sz="1800" dirty="0">
                <a:solidFill>
                  <a:schemeClr val="bg1"/>
                </a:solidFill>
                <a:latin typeface="Courier New"/>
                <a:cs typeface="Courier New"/>
              </a:rPr>
              <a:t>  </a:t>
            </a:r>
            <a:r>
              <a:rPr lang="en-US" sz="1800" dirty="0">
                <a:solidFill>
                  <a:schemeClr val="bg1"/>
                </a:solidFill>
                <a:effectLst>
                  <a:glow rad="101600">
                    <a:srgbClr val="FFFF00">
                      <a:alpha val="75000"/>
                    </a:srgbClr>
                  </a:glow>
                </a:effectLst>
                <a:latin typeface="Courier New"/>
                <a:cs typeface="Courier New"/>
              </a:rPr>
              <a:t>NEWTON UNDER_RELAXATION</a:t>
            </a:r>
          </a:p>
          <a:p>
            <a:pPr eaLnBrk="1" hangingPunct="1">
              <a:defRPr/>
            </a:pPr>
            <a:r>
              <a:rPr lang="en-US" sz="1800" dirty="0">
                <a:solidFill>
                  <a:schemeClr val="bg1"/>
                </a:solidFill>
                <a:latin typeface="Courier New"/>
                <a:cs typeface="Courier New"/>
              </a:rPr>
              <a:t>END Options</a:t>
            </a:r>
          </a:p>
          <a:p>
            <a:pPr eaLnBrk="1" hangingPunct="1">
              <a:defRPr/>
            </a:pPr>
            <a:endParaRPr lang="en-US" sz="1800" dirty="0">
              <a:solidFill>
                <a:schemeClr val="bg1"/>
              </a:solidFill>
              <a:latin typeface="Courier New"/>
              <a:cs typeface="Courier New"/>
            </a:endParaRPr>
          </a:p>
          <a:p>
            <a:pPr eaLnBrk="1" hangingPunct="1">
              <a:defRPr/>
            </a:pPr>
            <a:r>
              <a:rPr lang="en-US" sz="1800" dirty="0">
                <a:solidFill>
                  <a:schemeClr val="bg1"/>
                </a:solidFill>
                <a:latin typeface="Courier New"/>
                <a:cs typeface="Courier New"/>
              </a:rPr>
              <a:t>BEGIN Packages</a:t>
            </a:r>
          </a:p>
          <a:p>
            <a:pPr eaLnBrk="1" hangingPunct="1">
              <a:defRPr/>
            </a:pPr>
            <a:r>
              <a:rPr lang="en-US" sz="1800" dirty="0">
                <a:solidFill>
                  <a:schemeClr val="bg1"/>
                </a:solidFill>
                <a:latin typeface="Courier New"/>
                <a:cs typeface="Courier New"/>
              </a:rPr>
              <a:t>  DIS6       uzfp3_lakmvr_v2.dis</a:t>
            </a:r>
          </a:p>
          <a:p>
            <a:pPr eaLnBrk="1" hangingPunct="1">
              <a:defRPr/>
            </a:pPr>
            <a:r>
              <a:rPr lang="en-US" sz="1800" dirty="0">
                <a:solidFill>
                  <a:schemeClr val="bg1"/>
                </a:solidFill>
                <a:latin typeface="Courier New"/>
                <a:cs typeface="Courier New"/>
              </a:rPr>
              <a:t>  IC6        uzfp3_lakmvr_v2.ic</a:t>
            </a:r>
          </a:p>
          <a:p>
            <a:pPr eaLnBrk="1" hangingPunct="1">
              <a:defRPr/>
            </a:pPr>
            <a:r>
              <a:rPr lang="en-US" sz="1800" dirty="0">
                <a:solidFill>
                  <a:schemeClr val="bg1"/>
                </a:solidFill>
                <a:latin typeface="Courier New"/>
                <a:cs typeface="Courier New"/>
              </a:rPr>
              <a:t>  NPF6       uzfp3_lakmvr_v2.npf</a:t>
            </a:r>
          </a:p>
          <a:p>
            <a:pPr eaLnBrk="1" hangingPunct="1">
              <a:defRPr/>
            </a:pPr>
            <a:r>
              <a:rPr lang="en-US" sz="1800" dirty="0">
                <a:solidFill>
                  <a:schemeClr val="bg1"/>
                </a:solidFill>
                <a:latin typeface="Courier New"/>
                <a:cs typeface="Courier New"/>
              </a:rPr>
              <a:t>  STO6       uzfp3_lakmvr_v2.sto</a:t>
            </a:r>
          </a:p>
          <a:p>
            <a:pPr eaLnBrk="1" hangingPunct="1">
              <a:defRPr/>
            </a:pPr>
            <a:r>
              <a:rPr lang="en-US" sz="1800" dirty="0">
                <a:solidFill>
                  <a:schemeClr val="bg1"/>
                </a:solidFill>
                <a:latin typeface="Courier New"/>
                <a:cs typeface="Courier New"/>
              </a:rPr>
              <a:t>  OC6        uzfp3_lakmvr_v2.oc</a:t>
            </a:r>
          </a:p>
          <a:p>
            <a:pPr eaLnBrk="1" hangingPunct="1">
              <a:defRPr/>
            </a:pPr>
            <a:r>
              <a:rPr lang="en-US" sz="1800" dirty="0">
                <a:solidFill>
                  <a:schemeClr val="bg1"/>
                </a:solidFill>
                <a:latin typeface="Courier New"/>
                <a:cs typeface="Courier New"/>
              </a:rPr>
              <a:t>  SFR6       uzfp3_lakmvr_v2.sfr  'SFR_1'           </a:t>
            </a:r>
          </a:p>
          <a:p>
            <a:pPr eaLnBrk="1" hangingPunct="1">
              <a:defRPr/>
            </a:pPr>
            <a:r>
              <a:rPr lang="en-US" sz="1800" dirty="0">
                <a:solidFill>
                  <a:schemeClr val="bg1"/>
                </a:solidFill>
                <a:latin typeface="Courier New"/>
                <a:cs typeface="Courier New"/>
              </a:rPr>
              <a:t>  LAK6       uzfp3_lakmvr_v2.lak  'LAK_1'           </a:t>
            </a:r>
          </a:p>
          <a:p>
            <a:pPr eaLnBrk="1" hangingPunct="1">
              <a:defRPr/>
            </a:pPr>
            <a:r>
              <a:rPr lang="en-US" sz="1800" dirty="0">
                <a:solidFill>
                  <a:schemeClr val="bg1"/>
                </a:solidFill>
                <a:latin typeface="Courier New"/>
                <a:cs typeface="Courier New"/>
              </a:rPr>
              <a:t>  GHB6       uzfp3_lakmvr_v2.ghb</a:t>
            </a:r>
          </a:p>
          <a:p>
            <a:pPr eaLnBrk="1" hangingPunct="1">
              <a:defRPr/>
            </a:pPr>
            <a:r>
              <a:rPr lang="en-US" sz="1800" dirty="0">
                <a:solidFill>
                  <a:schemeClr val="bg1"/>
                </a:solidFill>
                <a:latin typeface="Courier New"/>
                <a:cs typeface="Courier New"/>
              </a:rPr>
              <a:t>  UZF6       uzfp3_lakmvr_v2.uzf  'UZF_1'           </a:t>
            </a:r>
          </a:p>
          <a:p>
            <a:pPr eaLnBrk="1" hangingPunct="1">
              <a:defRPr/>
            </a:pPr>
            <a:r>
              <a:rPr lang="en-US" sz="1800" dirty="0">
                <a:solidFill>
                  <a:schemeClr val="bg1"/>
                </a:solidFill>
                <a:latin typeface="Courier New"/>
                <a:cs typeface="Courier New"/>
              </a:rPr>
              <a:t>  MVR6       uzfp3_lakmvr_v2.mvr</a:t>
            </a:r>
          </a:p>
          <a:p>
            <a:pPr eaLnBrk="1" hangingPunct="1">
              <a:defRPr/>
            </a:pPr>
            <a:r>
              <a:rPr lang="en-US" sz="1800" dirty="0">
                <a:solidFill>
                  <a:schemeClr val="bg1"/>
                </a:solidFill>
                <a:latin typeface="Courier New"/>
                <a:cs typeface="Courier New"/>
              </a:rPr>
              <a:t>  OBS6       uzfp3_lakmvr_v2_head.obs</a:t>
            </a:r>
          </a:p>
          <a:p>
            <a:pPr eaLnBrk="1" hangingPunct="1">
              <a:defRPr/>
            </a:pPr>
            <a:r>
              <a:rPr lang="en-US" sz="1800" dirty="0">
                <a:solidFill>
                  <a:schemeClr val="bg1"/>
                </a:solidFill>
                <a:latin typeface="Courier New"/>
                <a:cs typeface="Courier New"/>
              </a:rPr>
              <a:t>END Packages</a:t>
            </a:r>
          </a:p>
          <a:p>
            <a:pPr eaLnBrk="1" hangingPunct="1">
              <a:defRPr/>
            </a:pPr>
            <a:endParaRPr lang="en-US" sz="1800" dirty="0">
              <a:solidFill>
                <a:schemeClr val="bg1"/>
              </a:solidFill>
              <a:latin typeface="Courier New"/>
              <a:cs typeface="Courier New"/>
            </a:endParaRPr>
          </a:p>
        </p:txBody>
      </p:sp>
    </p:spTree>
    <p:extLst>
      <p:ext uri="{BB962C8B-B14F-4D97-AF65-F5344CB8AC3E}">
        <p14:creationId xmlns:p14="http://schemas.microsoft.com/office/powerpoint/2010/main" val="352995603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5176</TotalTime>
  <Pages>4</Pages>
  <Words>631</Words>
  <Application>Microsoft Macintosh PowerPoint</Application>
  <PresentationFormat>On-screen Show (4:3)</PresentationFormat>
  <Paragraphs>133</Paragraphs>
  <Slides>18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Allerta</vt:lpstr>
      <vt:lpstr>Arial</vt:lpstr>
      <vt:lpstr>Courier New</vt:lpstr>
      <vt:lpstr>Times</vt:lpstr>
      <vt:lpstr>Times New Roman</vt:lpstr>
      <vt:lpstr>Wingdings</vt:lpstr>
      <vt:lpstr>dark-blue-template</vt:lpstr>
      <vt:lpstr>PowerPoint Presentation</vt:lpstr>
      <vt:lpstr>General Issues with MODFLOW</vt:lpstr>
      <vt:lpstr>Wet/Dry Nonlinearities</vt:lpstr>
      <vt:lpstr>Problem #1 – keeping cells active</vt:lpstr>
      <vt:lpstr>Solution #1 – upstream weighting</vt:lpstr>
      <vt:lpstr>Problem #2 – conductance </vt:lpstr>
      <vt:lpstr>Solution #2 – smoothing </vt:lpstr>
      <vt:lpstr>Linear equations</vt:lpstr>
      <vt:lpstr>Newton-Raphson</vt:lpstr>
      <vt:lpstr>Newton Under-Relaxation</vt:lpstr>
      <vt:lpstr>Newton Raphson</vt:lpstr>
      <vt:lpstr>Newton-Raphson Formulation</vt:lpstr>
      <vt:lpstr>Iterative Model Solution (IMS6) Package</vt:lpstr>
      <vt:lpstr>Iterative Model Solution (IMS8) Package</vt:lpstr>
      <vt:lpstr>IMS8 Input</vt:lpstr>
      <vt:lpstr>Newton Raphson</vt:lpstr>
      <vt:lpstr>Newton Raphson</vt:lpstr>
      <vt:lpstr>Newton Raphson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222</cp:revision>
  <cp:lastPrinted>2014-05-20T14:47:17Z</cp:lastPrinted>
  <dcterms:created xsi:type="dcterms:W3CDTF">2009-08-04T14:01:06Z</dcterms:created>
  <dcterms:modified xsi:type="dcterms:W3CDTF">2019-03-28T07:36:43Z</dcterms:modified>
</cp:coreProperties>
</file>